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9" r:id="rId11"/>
    <p:sldId id="266" r:id="rId12"/>
    <p:sldId id="270" r:id="rId13"/>
    <p:sldId id="271" r:id="rId14"/>
    <p:sldId id="265" r:id="rId15"/>
    <p:sldId id="267" r:id="rId16"/>
    <p:sldId id="272" r:id="rId17"/>
    <p:sldId id="268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31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20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0B5853-D03C-40BD-B8DC-206EA7E6BC82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7ADC69-78DA-48EA-8604-8F050AA229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211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ADC69-78DA-48EA-8604-8F050AA2292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258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Tickets</a:t>
            </a:r>
            <a:r>
              <a:rPr lang="en-US" baseline="0" dirty="0" smtClean="0"/>
              <a:t> to Leave with comments about what has been learned are also valuable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ADC69-78DA-48EA-8604-8F050AA2292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Students can choose words while reading with sticky notes.  Can</a:t>
            </a:r>
            <a:r>
              <a:rPr lang="en-US" baseline="0" dirty="0" smtClean="0"/>
              <a:t> highlight if digital text.  Gives purpose to read and shortens the time spent finding words.  Especially for older readers of long text selections this is important. </a:t>
            </a:r>
            <a:r>
              <a:rPr lang="en-US" dirty="0" smtClean="0"/>
              <a:t>Numbers of words</a:t>
            </a:r>
            <a:r>
              <a:rPr lang="en-US" baseline="0" dirty="0" smtClean="0"/>
              <a:t> chosen can vary with 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ADC69-78DA-48EA-8604-8F050AA2292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3726-8309-4F30-B9E0-3334C2C7C94B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7861BA0-CA1E-4419-A0C7-9274E17D39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3726-8309-4F30-B9E0-3334C2C7C94B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1BA0-CA1E-4419-A0C7-9274E17D39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3726-8309-4F30-B9E0-3334C2C7C94B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1BA0-CA1E-4419-A0C7-9274E17D39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3726-8309-4F30-B9E0-3334C2C7C94B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7861BA0-CA1E-4419-A0C7-9274E17D39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3726-8309-4F30-B9E0-3334C2C7C94B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1BA0-CA1E-4419-A0C7-9274E17D39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3726-8309-4F30-B9E0-3334C2C7C94B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1BA0-CA1E-4419-A0C7-9274E17D39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3726-8309-4F30-B9E0-3334C2C7C94B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7861BA0-CA1E-4419-A0C7-9274E17D39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3726-8309-4F30-B9E0-3334C2C7C94B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1BA0-CA1E-4419-A0C7-9274E17D39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3726-8309-4F30-B9E0-3334C2C7C94B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1BA0-CA1E-4419-A0C7-9274E17D39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3726-8309-4F30-B9E0-3334C2C7C94B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1BA0-CA1E-4419-A0C7-9274E17D39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33726-8309-4F30-B9E0-3334C2C7C94B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1BA0-CA1E-4419-A0C7-9274E17D39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6733726-8309-4F30-B9E0-3334C2C7C94B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7861BA0-CA1E-4419-A0C7-9274E17D39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mj-grimm@wiu.edu" TargetMode="External"/><Relationship Id="rId3" Type="http://schemas.openxmlformats.org/officeDocument/2006/relationships/hyperlink" Target="mailto:laura.kieran@drake.ed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572000"/>
            <a:ext cx="8458200" cy="1981199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/>
              <a:t>Writing responses to close reading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048000"/>
            <a:ext cx="8458200" cy="914400"/>
          </a:xfrm>
        </p:spPr>
        <p:txBody>
          <a:bodyPr/>
          <a:lstStyle/>
          <a:p>
            <a:r>
              <a:rPr lang="en-US" dirty="0" smtClean="0"/>
              <a:t>Presented by Melinda Grimm &amp; Laura Kieran ** October 2014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1" t="12658" r="17778"/>
          <a:stretch/>
        </p:blipFill>
        <p:spPr>
          <a:xfrm>
            <a:off x="3390900" y="495300"/>
            <a:ext cx="2438400" cy="26289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none" dirty="0">
                <a:ln w="12700">
                  <a:solidFill>
                    <a:srgbClr val="F0A22E"/>
                  </a:solidFill>
                  <a:prstDash val="solid"/>
                </a:ln>
                <a:solidFill>
                  <a:srgbClr val="C17529">
                    <a:lumMod val="75000"/>
                  </a:srgbClr>
                </a:solidFill>
                <a:effectLst>
                  <a:outerShdw dist="38100" dir="2640000" algn="bl" rotWithShape="0">
                    <a:srgbClr val="F0A22E"/>
                  </a:outerShdw>
                </a:effectLst>
              </a:rPr>
              <a:t>Writing Responses to Close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410200"/>
          </a:xfrm>
        </p:spPr>
        <p:txBody>
          <a:bodyPr/>
          <a:lstStyle/>
          <a:p>
            <a:r>
              <a:rPr lang="en-US" dirty="0" smtClean="0"/>
              <a:t>Example: Two-Minute Preview Checklist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rgbClr val="A3310D"/>
                </a:solidFill>
              </a:rPr>
              <a:t>Introduction: What is the selection about?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rgbClr val="A3310D"/>
                </a:solidFill>
              </a:rPr>
              <a:t>Headings: What are the topics in this selection?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rgbClr val="A3310D"/>
                </a:solidFill>
              </a:rPr>
              <a:t>Graphics &amp; other Visuals: can I interpret this information?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rgbClr val="A3310D"/>
                </a:solidFill>
              </a:rPr>
              <a:t>Margin Notes: Are there notes in the margins?  What kind of information do they contain?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rgbClr val="A3310D"/>
                </a:solidFill>
              </a:rPr>
              <a:t>Bold/Colored Words: Are there vocabulary words specially marked?  Where are they defined?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rgbClr val="A3310D"/>
                </a:solidFill>
              </a:rPr>
              <a:t>Summary: Is it a clear and concise overview of the selection? What is one key idea in the summary?</a:t>
            </a:r>
            <a:endParaRPr lang="en-US" sz="2800" dirty="0">
              <a:solidFill>
                <a:srgbClr val="A3310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8065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none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Writing Responses to Close </a:t>
            </a:r>
            <a:r>
              <a:rPr lang="en-US" b="1" cap="none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Reading</a:t>
            </a:r>
            <a:endParaRPr lang="en-US" b="1" cap="none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257800"/>
          </a:xfrm>
        </p:spPr>
        <p:txBody>
          <a:bodyPr/>
          <a:lstStyle/>
          <a:p>
            <a:r>
              <a:rPr lang="en-US" dirty="0"/>
              <a:t>Extended Anticipation Guide </a:t>
            </a:r>
            <a:r>
              <a:rPr lang="en-US" sz="1400" dirty="0"/>
              <a:t>(Wood, Lapp, Flood, &amp; Taylor, 2008</a:t>
            </a:r>
            <a:r>
              <a:rPr lang="en-US" sz="1400" dirty="0" smtClean="0"/>
              <a:t>) (</a:t>
            </a:r>
            <a:r>
              <a:rPr lang="en-US" sz="1400" dirty="0" err="1" smtClean="0"/>
              <a:t>Duffelmeyer</a:t>
            </a:r>
            <a:r>
              <a:rPr lang="en-US" sz="1400" dirty="0" smtClean="0"/>
              <a:t> &amp; Baum, 1992)</a:t>
            </a:r>
          </a:p>
          <a:p>
            <a:pPr lvl="1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Used before, during &amp; after reading</a:t>
            </a:r>
          </a:p>
          <a:p>
            <a:pPr marL="457200" lvl="1" indent="0">
              <a:buNone/>
            </a:pPr>
            <a:endParaRPr lang="en-US" sz="1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Rationale: </a:t>
            </a:r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</a:rPr>
              <a:t>Activates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students’ </a:t>
            </a:r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</a:rPr>
              <a:t>background knowledge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before reading but also provides </a:t>
            </a:r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</a:rPr>
              <a:t>purpose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for reading. Reader looks for statements to find </a:t>
            </a:r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</a:rPr>
              <a:t>support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and </a:t>
            </a:r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</a:rPr>
              <a:t>document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in the text.</a:t>
            </a:r>
          </a:p>
          <a:p>
            <a:pPr lvl="1"/>
            <a:endParaRPr lang="en-US" sz="1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Can extend to the creation of questions about text.</a:t>
            </a:r>
          </a:p>
          <a:p>
            <a:pPr lvl="1"/>
            <a:endParaRPr lang="en-US" sz="1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Serves as a way to review.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33965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/>
          <a:lstStyle/>
          <a:p>
            <a:r>
              <a:rPr lang="en-US" b="1" cap="none" dirty="0">
                <a:ln w="12700">
                  <a:solidFill>
                    <a:srgbClr val="F0A22E"/>
                  </a:solidFill>
                  <a:prstDash val="solid"/>
                </a:ln>
                <a:solidFill>
                  <a:srgbClr val="C17529">
                    <a:lumMod val="75000"/>
                  </a:srgbClr>
                </a:solidFill>
                <a:effectLst>
                  <a:outerShdw dist="38100" dir="2640000" algn="bl" rotWithShape="0">
                    <a:srgbClr val="F0A22E"/>
                  </a:outerShdw>
                </a:effectLst>
              </a:rPr>
              <a:t>Writing Responses to Close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638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Example:  Extended Anticipation Guide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Teacher creates chart by identifying major concepts and developing statements (students could develop further statements – differentiation)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Discuss the guide - way to introduce topic, stimulate discussion &amp; find out what students already know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Teacher may have to model thinking (Think Aloud) – students respond individually or pairs – first column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Small groups are effective for discussion of each statement</a:t>
            </a:r>
          </a:p>
        </p:txBody>
      </p:sp>
    </p:spTree>
    <p:extLst>
      <p:ext uri="{BB962C8B-B14F-4D97-AF65-F5344CB8AC3E}">
        <p14:creationId xmlns:p14="http://schemas.microsoft.com/office/powerpoint/2010/main" val="140668828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none" dirty="0">
                <a:ln w="12700">
                  <a:solidFill>
                    <a:srgbClr val="F0A22E"/>
                  </a:solidFill>
                  <a:prstDash val="solid"/>
                </a:ln>
                <a:solidFill>
                  <a:srgbClr val="C17529">
                    <a:lumMod val="75000"/>
                  </a:srgbClr>
                </a:solidFill>
                <a:effectLst>
                  <a:outerShdw dist="38100" dir="2640000" algn="bl" rotWithShape="0">
                    <a:srgbClr val="F0A22E"/>
                  </a:outerShdw>
                </a:effectLst>
              </a:rPr>
              <a:t>Writing Responses to Close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105400"/>
          </a:xfrm>
        </p:spPr>
        <p:txBody>
          <a:bodyPr>
            <a:normAutofit/>
          </a:bodyPr>
          <a:lstStyle/>
          <a:p>
            <a:pPr lvl="1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Justify their choice with support -  Could be a guess</a:t>
            </a:r>
          </a:p>
          <a:p>
            <a:pPr lvl="1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Write under the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statement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Read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the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text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Can list resources below chart – textbooks, magazines, websites, etc.</a:t>
            </a:r>
          </a:p>
          <a:p>
            <a:pPr lvl="1"/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Respond second time</a:t>
            </a:r>
          </a:p>
          <a:p>
            <a:pPr lvl="1"/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Explain why answer is same or different</a:t>
            </a:r>
          </a:p>
          <a:p>
            <a:pPr lvl="1"/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Justify with a section of text and page number</a:t>
            </a:r>
          </a:p>
          <a:p>
            <a:pPr lvl="1"/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Discourage copying – paraphrasing is better</a:t>
            </a:r>
          </a:p>
          <a:p>
            <a:pPr lvl="1"/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Can discuss in groups to support some learners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8204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none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Writing Responses to Close </a:t>
            </a:r>
            <a:r>
              <a:rPr lang="en-US" b="1" cap="none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Reading</a:t>
            </a:r>
            <a:endParaRPr lang="en-US" b="1" cap="none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41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Find Someone Who……. 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(Stephens &amp; Brown, 2000, p. 60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Used after reading</a:t>
            </a:r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Rationale:  Motivates students to clarify their comprehension of expository material by interacting with classmates. Reminds that materials as well as people are resources.</a:t>
            </a:r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Encourages rereading – especially complex or technical language</a:t>
            </a:r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Serves as a review and study tool for complex texts and supports students (differentiation)</a:t>
            </a:r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Example available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2562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none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Writing Responses to Close </a:t>
            </a:r>
            <a:r>
              <a:rPr lang="en-US" b="1" cap="none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Reading</a:t>
            </a:r>
            <a:endParaRPr lang="en-US" b="1" cap="none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334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VIP Words – The Top Five 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(Cecil &amp; </a:t>
            </a:r>
            <a:r>
              <a:rPr lang="en-US" sz="1400" dirty="0" err="1">
                <a:solidFill>
                  <a:schemeClr val="accent6">
                    <a:lumMod val="75000"/>
                  </a:schemeClr>
                </a:solidFill>
              </a:rPr>
              <a:t>Gipe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, 2009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Used after reading</a:t>
            </a:r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Rationale: Helps students connect particular vocabulary or terminology with a particular topic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After reading informational text, students look over materials and choose about 10 words they think are most important words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In pairs or small groups develop a “top five” list – will have to discuss words and their meanings and their importance to the topic.  Also will likely have to compromise.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0649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none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Writing Responses to Close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5257800"/>
          </a:xfrm>
        </p:spPr>
        <p:txBody>
          <a:bodyPr>
            <a:normAutofit lnSpcReduction="10000"/>
          </a:bodyPr>
          <a:lstStyle/>
          <a:p>
            <a:pPr marL="971550" lvl="1" indent="-514350">
              <a:buFont typeface="+mj-lt"/>
              <a:buAutoNum type="arabicPeriod" startAt="3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Each pair or group present their list and reasons to whole class</a:t>
            </a:r>
          </a:p>
          <a:p>
            <a:pPr marL="971550" lvl="1" indent="-514350">
              <a:buFont typeface="+mj-lt"/>
              <a:buAutoNum type="arabicPeriod" startAt="3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Discuss as a whole class (reasoning is important and develop a whole-class Top Five list of words for the selection.</a:t>
            </a:r>
          </a:p>
          <a:p>
            <a:pPr marL="971550" lvl="1" indent="-514350">
              <a:buFont typeface="+mj-lt"/>
              <a:buAutoNum type="arabicPeriod" startAt="3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Use graphic organizers to show relationship of certain words</a:t>
            </a:r>
          </a:p>
          <a:p>
            <a:pPr marL="971550" lvl="1" indent="-514350">
              <a:buFont typeface="+mj-lt"/>
              <a:buAutoNum type="arabicPeriod" startAt="3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These help students connect means of words and hold they are interconnected to make meaning of the text or material.</a:t>
            </a:r>
          </a:p>
          <a:p>
            <a:pPr marL="971550" lvl="1" indent="-514350">
              <a:buFont typeface="+mj-lt"/>
              <a:buAutoNum type="arabicPeriod" startAt="3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Can be accumulated throughout a unit and displayed in classroom.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none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Writing Responses to Close </a:t>
            </a:r>
            <a:r>
              <a:rPr lang="en-US" b="1" cap="none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Reading</a:t>
            </a:r>
            <a:endParaRPr lang="en-US" b="1" cap="none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334000"/>
          </a:xfrm>
        </p:spPr>
        <p:txBody>
          <a:bodyPr>
            <a:normAutofit fontScale="92500"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Cubing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en-US" sz="1400" dirty="0" err="1">
                <a:solidFill>
                  <a:schemeClr val="accent6">
                    <a:lumMod val="75000"/>
                  </a:schemeClr>
                </a:solidFill>
              </a:rPr>
              <a:t>Neeld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, 1986)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Used after  reading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Rationale:  Exploration of a topic from six points of view and respond in organized manner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Can be used with a cube or not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Levels of thinking are expected but gives structure for complete study of a topic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Can be used as “springboards” for longer writing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Can also be used in jigsaw activities to serve as review of information tool</a:t>
            </a:r>
          </a:p>
        </p:txBody>
      </p:sp>
    </p:spTree>
    <p:extLst>
      <p:ext uri="{BB962C8B-B14F-4D97-AF65-F5344CB8AC3E}">
        <p14:creationId xmlns:p14="http://schemas.microsoft.com/office/powerpoint/2010/main" val="18800654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none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Writing Responses to Close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990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  <a:t>What is it like (describe)?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  <a:t>What is it similar to or different from (compare/contrast)?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  <a:t>What does it make you think of (associate)?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  <a:t>How is it made or what is it composed of (analysis)?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  <a:t>How is it used (application)?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  <a:t>What are arguments for or against it (persuasion)?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none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Writing Responses to Close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Thanks for your kind attention today.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Questions???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Contact:</a:t>
            </a:r>
          </a:p>
          <a:p>
            <a:pPr lvl="1">
              <a:buFont typeface="Wingdings" pitchFamily="2" charset="2"/>
              <a:buChar char="Ø"/>
            </a:pPr>
            <a:r>
              <a:rPr lang="en-US" b="1" dirty="0" smtClean="0"/>
              <a:t>Melinda J. Grimm – </a:t>
            </a:r>
            <a:r>
              <a:rPr lang="en-US" b="1" dirty="0" smtClean="0">
                <a:hlinkClick r:id="rId2"/>
              </a:rPr>
              <a:t>mj-grimm@wiu.edu</a:t>
            </a:r>
            <a:endParaRPr lang="en-US" b="1" dirty="0" smtClean="0"/>
          </a:p>
          <a:p>
            <a:pPr lvl="1">
              <a:buFont typeface="Wingdings" pitchFamily="2" charset="2"/>
              <a:buChar char="Ø"/>
            </a:pPr>
            <a:r>
              <a:rPr lang="en-US" b="1" dirty="0" smtClean="0"/>
              <a:t>Laura Kieran -  </a:t>
            </a:r>
            <a:r>
              <a:rPr lang="en-US" b="1" dirty="0" smtClean="0">
                <a:hlinkClick r:id="rId3"/>
              </a:rPr>
              <a:t>laura.kieran@drake.edu</a:t>
            </a:r>
            <a:endParaRPr lang="en-US" b="1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Defining Close reading</a:t>
            </a:r>
            <a:endParaRPr lang="en-US" sz="44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Interaction between reader and text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(Fisher2012)</a:t>
            </a:r>
          </a:p>
          <a:p>
            <a:pPr>
              <a:buNone/>
            </a:pPr>
            <a:endParaRPr lang="en-US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Making careful observation of text --then making interpretations of those observations 									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(Kain1998)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Involves rereading; often rereading a portion of text – helps to carry new ideas to whole text 								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(Beers/Probst2012)</a:t>
            </a:r>
          </a:p>
          <a:p>
            <a:endParaRPr lang="en-US" sz="16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Making close reading powerful</a:t>
            </a:r>
            <a:endParaRPr lang="en-US" sz="40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Must raise engagement and joy – </a:t>
            </a:r>
            <a:r>
              <a:rPr lang="en-US" strike="sngStrike" dirty="0" smtClean="0">
                <a:solidFill>
                  <a:schemeClr val="accent2">
                    <a:lumMod val="75000"/>
                  </a:schemeClr>
                </a:solidFill>
              </a:rPr>
              <a:t>diminish it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Must lead to student independence – </a:t>
            </a:r>
            <a:r>
              <a:rPr lang="en-US" strike="sngStrike" dirty="0" smtClean="0">
                <a:solidFill>
                  <a:schemeClr val="accent2">
                    <a:lumMod val="75000"/>
                  </a:schemeClr>
                </a:solidFill>
              </a:rPr>
              <a:t>dependence on teacher prompting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Must be a constant piece of reading instruction – </a:t>
            </a:r>
            <a:r>
              <a:rPr lang="en-US" strike="sngStrike" dirty="0" smtClean="0">
                <a:solidFill>
                  <a:schemeClr val="accent2">
                    <a:lumMod val="75000"/>
                  </a:schemeClr>
                </a:solidFill>
              </a:rPr>
              <a:t>only part of reading instruction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Must allow time for reading for extended periods and many pages of text – </a:t>
            </a:r>
            <a:r>
              <a:rPr lang="en-US" strike="sngStrike" dirty="0" smtClean="0">
                <a:solidFill>
                  <a:schemeClr val="accent2">
                    <a:lumMod val="75000"/>
                  </a:schemeClr>
                </a:solidFill>
              </a:rPr>
              <a:t>interrupt time spent reading w/ activities</a:t>
            </a:r>
            <a:endParaRPr lang="en-US" strike="sngStrike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Making close reading powerful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Must be repeated across time &amp; involve many opportunities for practice – </a:t>
            </a:r>
            <a:r>
              <a:rPr lang="en-US" strike="sngStrike" dirty="0" smtClean="0">
                <a:solidFill>
                  <a:schemeClr val="accent2">
                    <a:lumMod val="75000"/>
                  </a:schemeClr>
                </a:solidFill>
              </a:rPr>
              <a:t>not one-time, off-the-checklist activity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Must be designed in response to strengths &amp; needs of your students – </a:t>
            </a:r>
            <a:r>
              <a:rPr lang="en-US" strike="sngStrike" dirty="0" smtClean="0">
                <a:solidFill>
                  <a:schemeClr val="accent2">
                    <a:lumMod val="75000"/>
                  </a:schemeClr>
                </a:solidFill>
              </a:rPr>
              <a:t>not planned solely to match a book or fit a scope and sequence</a:t>
            </a:r>
          </a:p>
          <a:p>
            <a:pPr>
              <a:buNone/>
            </a:pP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							(Lehman &amp; Roberts[2014] p. 5)</a:t>
            </a:r>
            <a:endParaRPr lang="en-US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Structure	   habits	      independence</a:t>
            </a:r>
            <a:r>
              <a:rPr lang="en-US" dirty="0" smtClean="0"/>
              <a:t>	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4860925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Establishing a structure or ritual will develop key behaviors</a:t>
            </a:r>
          </a:p>
          <a:p>
            <a:pPr>
              <a:buNone/>
            </a:pPr>
            <a:endParaRPr lang="en-US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Helps students make connections</a:t>
            </a:r>
          </a:p>
          <a:p>
            <a:pPr>
              <a:buNone/>
            </a:pPr>
            <a:endParaRPr lang="en-US" sz="40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“Helps students navigate this complex skill set in more approachable ways”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819400" y="7620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5029200" y="7620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371600"/>
          </a:xfrm>
        </p:spPr>
        <p:txBody>
          <a:bodyPr/>
          <a:lstStyle/>
          <a:p>
            <a:pPr algn="ctr"/>
            <a:r>
              <a:rPr lang="en-US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 possible ritual </a:t>
            </a:r>
            <a:br>
              <a:rPr lang="en-US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for close reading</a:t>
            </a:r>
            <a:endParaRPr lang="en-US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09800"/>
            <a:ext cx="8763000" cy="3581400"/>
          </a:xfrm>
        </p:spPr>
        <p:txBody>
          <a:bodyPr>
            <a:normAutofit/>
          </a:bodyPr>
          <a:lstStyle/>
          <a:p>
            <a:pPr marL="571500" indent="-571500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Read through lenses</a:t>
            </a:r>
          </a:p>
          <a:p>
            <a:pPr marL="971550" lvl="1" indent="-571500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What will you pay attention to?</a:t>
            </a:r>
          </a:p>
          <a:p>
            <a:pPr marL="971550" lvl="1" indent="-571500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How will details be collected?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 possible ritual </a:t>
            </a:r>
            <a:br>
              <a:rPr lang="en-US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for close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686800" cy="4343400"/>
          </a:xfrm>
        </p:spPr>
        <p:txBody>
          <a:bodyPr/>
          <a:lstStyle/>
          <a:p>
            <a:pPr marL="514350" indent="-514350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Find patterns</a:t>
            </a:r>
          </a:p>
          <a:p>
            <a:pPr marL="914400" lvl="1" indent="-514350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Look at all details collected</a:t>
            </a:r>
          </a:p>
          <a:p>
            <a:pPr marL="914400" lvl="1" indent="-514350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Identify any patterns</a:t>
            </a:r>
          </a:p>
          <a:p>
            <a:pPr marL="914400" lvl="1" indent="-514350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Recognize &amp; describe the relationships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 possible ritual </a:t>
            </a:r>
            <a:br>
              <a:rPr lang="en-US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for close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5105400"/>
          </a:xfrm>
        </p:spPr>
        <p:txBody>
          <a:bodyPr>
            <a:noAutofit/>
          </a:bodyPr>
          <a:lstStyle/>
          <a:p>
            <a:pPr marL="514350" indent="-514350"/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Develop new understandings of the text</a:t>
            </a:r>
          </a:p>
          <a:p>
            <a:pPr marL="914400" lvl="1" indent="-514350"/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Consider patterns &amp; connect to what you already have learned from text</a:t>
            </a:r>
          </a:p>
          <a:p>
            <a:pPr marL="914400" lvl="1" indent="-514350"/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Put together to develop a new understanding</a:t>
            </a:r>
          </a:p>
          <a:p>
            <a:pPr marL="914400" lvl="1" indent="-514350"/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Develop a deeper, evidence-based interpretation</a:t>
            </a:r>
          </a:p>
          <a:p>
            <a:endParaRPr lang="en-US" sz="36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none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Writing Responses to Close Reading</a:t>
            </a:r>
            <a:endParaRPr lang="en-US" b="1" cap="none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Two-Minute Preview Checklist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(Stephens &amp; Brown,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2000)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Used before reading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Rationale:  time spent previewing selection prior to reading helps students prepare adequately for material and its demands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Difficult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Complex</a:t>
            </a:r>
          </a:p>
          <a:p>
            <a:pPr lvl="1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echnical</a:t>
            </a:r>
          </a:p>
        </p:txBody>
      </p:sp>
    </p:spTree>
    <p:extLst>
      <p:ext uri="{BB962C8B-B14F-4D97-AF65-F5344CB8AC3E}">
        <p14:creationId xmlns:p14="http://schemas.microsoft.com/office/powerpoint/2010/main" val="36725382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929</TotalTime>
  <Words>1105</Words>
  <Application>Microsoft Macintosh PowerPoint</Application>
  <PresentationFormat>On-screen Show (4:3)</PresentationFormat>
  <Paragraphs>122</Paragraphs>
  <Slides>19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Trek</vt:lpstr>
      <vt:lpstr>Writing responses to close reading</vt:lpstr>
      <vt:lpstr>Defining Close reading</vt:lpstr>
      <vt:lpstr>Making close reading powerful</vt:lpstr>
      <vt:lpstr>Making close reading powerful</vt:lpstr>
      <vt:lpstr> Structure    habits       independence  </vt:lpstr>
      <vt:lpstr>A possible ritual  for close reading</vt:lpstr>
      <vt:lpstr>A possible ritual  for close reading</vt:lpstr>
      <vt:lpstr>A possible ritual  for close reading</vt:lpstr>
      <vt:lpstr>Writing Responses to Close Reading</vt:lpstr>
      <vt:lpstr>Writing Responses to Close Reading</vt:lpstr>
      <vt:lpstr>Writing Responses to Close Reading</vt:lpstr>
      <vt:lpstr>Writing Responses to Close Reading</vt:lpstr>
      <vt:lpstr>Writing Responses to Close Reading</vt:lpstr>
      <vt:lpstr>Writing Responses to Close Reading</vt:lpstr>
      <vt:lpstr>Writing Responses to Close Reading</vt:lpstr>
      <vt:lpstr>Writing Responses to Close Reading</vt:lpstr>
      <vt:lpstr>Writing Responses to Close Reading</vt:lpstr>
      <vt:lpstr>Writing Responses to Close Reading</vt:lpstr>
      <vt:lpstr>Writing Responses to Close Reading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responses to close reading</dc:title>
  <dc:creator>bby</dc:creator>
  <cp:lastModifiedBy>Laura Kieran</cp:lastModifiedBy>
  <cp:revision>33</cp:revision>
  <dcterms:created xsi:type="dcterms:W3CDTF">2014-09-22T00:22:23Z</dcterms:created>
  <dcterms:modified xsi:type="dcterms:W3CDTF">2014-10-03T04:07:50Z</dcterms:modified>
</cp:coreProperties>
</file>